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</p:sldMasterIdLst>
  <p:notesMasterIdLst>
    <p:notesMasterId r:id="rId7"/>
  </p:notesMasterIdLst>
  <p:handoutMasterIdLst>
    <p:handoutMasterId r:id="rId8"/>
  </p:handoutMasterIdLst>
  <p:sldIdLst>
    <p:sldId id="420" r:id="rId5"/>
    <p:sldId id="385" r:id="rId6"/>
  </p:sldIdLst>
  <p:sldSz cx="9906000" cy="6858000" type="A4"/>
  <p:notesSz cx="9928225" cy="6797675"/>
  <p:defaultTextStyle>
    <a:defPPr>
      <a:defRPr lang="ru-RU"/>
    </a:defPPr>
    <a:lvl1pPr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1pPr>
    <a:lvl2pPr marL="341313" indent="1158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2pPr>
    <a:lvl3pPr marL="684213" indent="230188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3pPr>
    <a:lvl4pPr marL="1025525" indent="3460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4pPr>
    <a:lvl5pPr marL="1368425" indent="460375" algn="l" defTabSz="684213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41">
          <p15:clr>
            <a:srgbClr val="A4A3A4"/>
          </p15:clr>
        </p15:guide>
        <p15:guide id="2" pos="3128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Зайцев Александр Валентинович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FFFF"/>
    <a:srgbClr val="2677D0"/>
    <a:srgbClr val="6B6B6F"/>
    <a:srgbClr val="88888C"/>
    <a:srgbClr val="00B0F0"/>
    <a:srgbClr val="B02633"/>
    <a:srgbClr val="09348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748" autoAdjust="0"/>
    <p:restoredTop sz="97025" autoAdjust="0"/>
  </p:normalViewPr>
  <p:slideViewPr>
    <p:cSldViewPr snapToGrid="0">
      <p:cViewPr varScale="1">
        <p:scale>
          <a:sx n="76" d="100"/>
          <a:sy n="76" d="100"/>
        </p:scale>
        <p:origin x="96" y="450"/>
      </p:cViewPr>
      <p:guideLst>
        <p:guide orient="horz" pos="2160"/>
        <p:guide pos="384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-1986" y="-108"/>
      </p:cViewPr>
      <p:guideLst>
        <p:guide orient="horz" pos="2141"/>
        <p:guide pos="312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E635208D-35BA-41E2-96A1-DFA2748DCE24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85E0E826-3611-4665-B4A4-F80C424C62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744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925" y="0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4C672A3-1F23-403E-9CE4-1C71839E402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4200" y="511175"/>
            <a:ext cx="3679825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992" tIns="45497" rIns="90992" bIns="45497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188" y="3228975"/>
            <a:ext cx="7943850" cy="3059113"/>
          </a:xfrm>
          <a:prstGeom prst="rect">
            <a:avLst/>
          </a:prstGeom>
        </p:spPr>
        <p:txBody>
          <a:bodyPr vert="horz" lIns="90992" tIns="45497" rIns="90992" bIns="45497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56363"/>
            <a:ext cx="4302125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l" defTabSz="68470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925" y="6456363"/>
            <a:ext cx="4303713" cy="339725"/>
          </a:xfrm>
          <a:prstGeom prst="rect">
            <a:avLst/>
          </a:prstGeom>
        </p:spPr>
        <p:txBody>
          <a:bodyPr vert="horz" lIns="90992" tIns="45497" rIns="90992" bIns="45497" rtlCol="0" anchor="b"/>
          <a:lstStyle>
            <a:lvl1pPr algn="r" defTabSz="68470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7D482386-2CC2-4C4B-B97B-B8E64AC8F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381212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13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4213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55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68425" algn="l" defTabSz="341313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1773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412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396481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38839" algn="l" defTabSz="342353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20"/>
          <p:cNvSpPr/>
          <p:nvPr/>
        </p:nvSpPr>
        <p:spPr>
          <a:xfrm>
            <a:off x="979488" y="3648075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32"/>
          <p:cNvSpPr/>
          <p:nvPr/>
        </p:nvSpPr>
        <p:spPr>
          <a:xfrm>
            <a:off x="990600" y="5048250"/>
            <a:ext cx="79248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21"/>
          <p:cNvSpPr/>
          <p:nvPr/>
        </p:nvSpPr>
        <p:spPr>
          <a:xfrm>
            <a:off x="979488" y="3648075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31"/>
          <p:cNvSpPr/>
          <p:nvPr/>
        </p:nvSpPr>
        <p:spPr>
          <a:xfrm>
            <a:off x="990600" y="5048250"/>
            <a:ext cx="24765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320800" y="3886200"/>
            <a:ext cx="74295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20800" y="5124451"/>
            <a:ext cx="74295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6472" indent="0" algn="ctr">
              <a:buNone/>
            </a:lvl2pPr>
            <a:lvl3pPr marL="912946" indent="0" algn="ctr">
              <a:buNone/>
            </a:lvl3pPr>
            <a:lvl4pPr marL="1369416" indent="0" algn="ctr">
              <a:buNone/>
            </a:lvl4pPr>
            <a:lvl5pPr marL="1825892" indent="0" algn="ctr">
              <a:buNone/>
            </a:lvl5pPr>
            <a:lvl6pPr marL="2282362" indent="0" algn="ctr">
              <a:buNone/>
            </a:lvl6pPr>
            <a:lvl7pPr marL="2738839" indent="0" algn="ctr">
              <a:buNone/>
            </a:lvl7pPr>
            <a:lvl8pPr marL="3195307" indent="0" algn="ctr">
              <a:buNone/>
            </a:lvl8pPr>
            <a:lvl9pPr marL="3651779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7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 sz="1400" smtClean="0"/>
            </a:lvl1pPr>
          </a:lstStyle>
          <a:p>
            <a:pPr>
              <a:defRPr/>
            </a:pPr>
            <a:fld id="{58818696-3395-4506-B1F8-00331AB77E16}" type="datetimeFigureOut">
              <a:rPr lang="en-US"/>
              <a:pPr>
                <a:defRPr/>
              </a:pPr>
              <a:t>2/11/2022</a:t>
            </a:fld>
            <a:endParaRPr lang="en-US" sz="1600" dirty="0"/>
          </a:p>
        </p:txBody>
      </p:sp>
      <p:sp>
        <p:nvSpPr>
          <p:cNvPr id="11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317625" y="6354763"/>
            <a:ext cx="13208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464732-B5FB-4A4A-88CC-2A924166D1D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2D852F-6DB0-4677-BB30-C4D329DBB180}" type="datetimeFigureOut">
              <a:rPr lang="en-US"/>
              <a:pPr>
                <a:defRPr/>
              </a:pPr>
              <a:t>2/11/2022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AB7D7A-584F-498F-8D49-26DE70B52FD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6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Равнобедренный треугольник 7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1767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44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44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8BAD32-3772-4F11-9419-A8E8A9992DDE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AF65F-3091-418D-9392-55DA423940A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61910-07E8-413D-A413-2A02C5AAF4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0" descr="CBRF_titul-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366838"/>
            <a:ext cx="99060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9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8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9" name="Picture 11" descr="alllogo-02.pn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930691" y="5594873"/>
            <a:ext cx="4685269" cy="659027"/>
          </a:xfrm>
        </p:spPr>
        <p:txBody>
          <a:bodyPr>
            <a:normAutofit/>
          </a:bodyPr>
          <a:lstStyle>
            <a:lvl1pPr marL="0" indent="0" algn="l">
              <a:buNone/>
              <a:defRPr sz="1500">
                <a:solidFill>
                  <a:schemeClr val="bg1"/>
                </a:solidFill>
              </a:defRPr>
            </a:lvl1pPr>
            <a:lvl2pPr marL="342353" indent="0" algn="ctr">
              <a:buNone/>
              <a:defRPr sz="1500"/>
            </a:lvl2pPr>
            <a:lvl3pPr marL="684709" indent="0" algn="ctr">
              <a:buNone/>
              <a:defRPr sz="1400"/>
            </a:lvl3pPr>
            <a:lvl4pPr marL="1027065" indent="0" algn="ctr">
              <a:buNone/>
              <a:defRPr sz="1200"/>
            </a:lvl4pPr>
            <a:lvl5pPr marL="1369416" indent="0" algn="ctr">
              <a:buNone/>
              <a:defRPr sz="1200"/>
            </a:lvl5pPr>
            <a:lvl6pPr marL="1711773" indent="0" algn="ctr">
              <a:buNone/>
              <a:defRPr sz="1200"/>
            </a:lvl6pPr>
            <a:lvl7pPr marL="2054129" indent="0" algn="ctr">
              <a:buNone/>
              <a:defRPr sz="1200"/>
            </a:lvl7pPr>
            <a:lvl8pPr marL="2396481" indent="0" algn="ctr">
              <a:buNone/>
              <a:defRPr sz="1200"/>
            </a:lvl8pPr>
            <a:lvl9pPr marL="2738839" indent="0" algn="ctr">
              <a:buNone/>
              <a:defRPr sz="1200"/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930697" y="4118919"/>
            <a:ext cx="4685270" cy="1359244"/>
          </a:xfrm>
        </p:spPr>
        <p:txBody>
          <a:bodyPr>
            <a:normAutofit/>
          </a:bodyPr>
          <a:lstStyle>
            <a:lvl1pPr>
              <a:defRPr sz="1500">
                <a:solidFill>
                  <a:srgbClr val="FFFFFF"/>
                </a:solidFill>
              </a:defRPr>
            </a:lvl1pPr>
          </a:lstStyle>
          <a:p>
            <a:r>
              <a:rPr lang="ru-RU" dirty="0" err="1" smtClean="0"/>
              <a:t>Click</a:t>
            </a:r>
            <a:r>
              <a:rPr lang="ru-RU" dirty="0" smtClean="0"/>
              <a:t> </a:t>
            </a:r>
            <a:r>
              <a:rPr lang="ru-RU" dirty="0" err="1" smtClean="0"/>
              <a:t>to</a:t>
            </a:r>
            <a:r>
              <a:rPr lang="ru-RU" dirty="0" smtClean="0"/>
              <a:t> </a:t>
            </a:r>
            <a:r>
              <a:rPr lang="ru-RU" dirty="0" err="1" smtClean="0"/>
              <a:t>edit</a:t>
            </a:r>
            <a:r>
              <a:rPr lang="ru-RU" dirty="0" smtClean="0"/>
              <a:t> </a:t>
            </a:r>
            <a:r>
              <a:rPr lang="ru-RU" dirty="0" err="1" smtClean="0"/>
              <a:t>Master</a:t>
            </a:r>
            <a:r>
              <a:rPr lang="ru-RU" dirty="0" smtClean="0"/>
              <a:t> </a:t>
            </a:r>
            <a:r>
              <a:rPr lang="ru-RU" dirty="0" err="1" smtClean="0"/>
              <a:t>title</a:t>
            </a:r>
            <a:r>
              <a:rPr lang="ru-RU" dirty="0" smtClean="0"/>
              <a:t> </a:t>
            </a:r>
            <a:r>
              <a:rPr lang="ru-RU" dirty="0" err="1" smtClean="0"/>
              <a:t>style</a:t>
            </a:r>
            <a:endParaRPr lang="en-US" dirty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446216" y="5594872"/>
            <a:ext cx="4396412" cy="665893"/>
          </a:xfrm>
        </p:spPr>
        <p:txBody>
          <a:bodyPr>
            <a:noAutofit/>
          </a:bodyPr>
          <a:lstStyle>
            <a:lvl1pPr marL="0" indent="0" algn="r">
              <a:buNone/>
              <a:defRPr sz="1500" baseline="0"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10" name="Date Placeholder 26"/>
          <p:cNvSpPr>
            <a:spLocks noGrp="1"/>
          </p:cNvSpPr>
          <p:nvPr>
            <p:ph type="dt" sz="half" idx="11"/>
          </p:nvPr>
        </p:nvSpPr>
        <p:spPr>
          <a:xfrm>
            <a:off x="4957763" y="6315075"/>
            <a:ext cx="2311400" cy="365125"/>
          </a:xfrm>
        </p:spPr>
        <p:txBody>
          <a:bodyPr lIns="0" tIns="0" rIns="0" bIns="0" rtlCol="0" anchor="t"/>
          <a:lstStyle>
            <a:lvl1pPr algn="l">
              <a:defRPr sz="900" dirty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495071" cy="43513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35BE4E-EC72-4CCF-B331-EC59DC3277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714357-6BDF-48E2-BCB4-2DF8D69F39D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3" name="Номер слайда 3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E6CA9-5EC4-41FD-9604-D99B0A15039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149811" y="1208221"/>
            <a:ext cx="5360173" cy="713947"/>
          </a:xfrm>
        </p:spPr>
        <p:txBody>
          <a:bodyPr anchor="t">
            <a:normAutofit/>
          </a:bodyPr>
          <a:lstStyle>
            <a:lvl1pPr>
              <a:defRPr sz="1500">
                <a:solidFill>
                  <a:srgbClr val="000000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58363" y="1208220"/>
            <a:ext cx="3268359" cy="5037267"/>
          </a:xfrm>
        </p:spPr>
        <p:txBody>
          <a:bodyPr>
            <a:normAutofit/>
          </a:bodyPr>
          <a:lstStyle>
            <a:lvl1pPr marL="0" indent="0">
              <a:buNone/>
              <a:defRPr sz="2300"/>
            </a:lvl1pPr>
            <a:lvl2pPr marL="342353" indent="0">
              <a:buNone/>
              <a:defRPr sz="2100"/>
            </a:lvl2pPr>
            <a:lvl3pPr marL="684709" indent="0">
              <a:buNone/>
              <a:defRPr sz="1800"/>
            </a:lvl3pPr>
            <a:lvl4pPr marL="1027065" indent="0">
              <a:buNone/>
              <a:defRPr sz="1500"/>
            </a:lvl4pPr>
            <a:lvl5pPr marL="1369416" indent="0">
              <a:buNone/>
              <a:defRPr sz="1500"/>
            </a:lvl5pPr>
            <a:lvl6pPr marL="1711773" indent="0">
              <a:buNone/>
              <a:defRPr sz="1500"/>
            </a:lvl6pPr>
            <a:lvl7pPr marL="2054129" indent="0">
              <a:buNone/>
              <a:defRPr sz="1500"/>
            </a:lvl7pPr>
            <a:lvl8pPr marL="2396481" indent="0">
              <a:buNone/>
              <a:defRPr sz="1500"/>
            </a:lvl8pPr>
            <a:lvl9pPr marL="2738839" indent="0">
              <a:buNone/>
              <a:defRPr sz="15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149811" y="2114382"/>
            <a:ext cx="5360173" cy="4139043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342353" indent="0">
              <a:buNone/>
              <a:defRPr sz="1100"/>
            </a:lvl2pPr>
            <a:lvl3pPr marL="684709" indent="0">
              <a:buNone/>
              <a:defRPr sz="900"/>
            </a:lvl3pPr>
            <a:lvl4pPr marL="1027065" indent="0">
              <a:buNone/>
              <a:defRPr sz="800"/>
            </a:lvl4pPr>
            <a:lvl5pPr marL="1369416" indent="0">
              <a:buNone/>
              <a:defRPr sz="800"/>
            </a:lvl5pPr>
            <a:lvl6pPr marL="1711773" indent="0">
              <a:buNone/>
              <a:defRPr sz="800"/>
            </a:lvl6pPr>
            <a:lvl7pPr marL="2054129" indent="0">
              <a:buNone/>
              <a:defRPr sz="800"/>
            </a:lvl7pPr>
            <a:lvl8pPr marL="2396481" indent="0">
              <a:buNone/>
              <a:defRPr sz="800"/>
            </a:lvl8pPr>
            <a:lvl9pPr marL="2738839" indent="0">
              <a:buNone/>
              <a:defRPr sz="800"/>
            </a:lvl9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739140" y="336381"/>
            <a:ext cx="2899569" cy="521731"/>
          </a:xfrm>
        </p:spPr>
        <p:txBody>
          <a:bodyPr anchor="ctr">
            <a:normAutofit/>
          </a:bodyPr>
          <a:lstStyle>
            <a:lvl1pPr marL="0" indent="0">
              <a:buNone/>
              <a:defRPr sz="600" cap="all" baseline="0"/>
            </a:lvl1pPr>
          </a:lstStyle>
          <a:p>
            <a:pPr lvl="0"/>
            <a:r>
              <a:rPr lang="ru-RU" dirty="0" smtClean="0"/>
              <a:t>Образец текста</a:t>
            </a:r>
          </a:p>
        </p:txBody>
      </p:sp>
      <p:sp>
        <p:nvSpPr>
          <p:cNvPr id="6" name="Номер слайда 6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057DB1-59F8-4653-9DD0-07DD3BA149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8915400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21543-CA11-4EB1-9792-735B560B91FC}" type="datetimeFigureOut">
              <a:rPr lang="en-US"/>
              <a:pPr>
                <a:defRPr/>
              </a:pPr>
              <a:t>2/11/2022</a:t>
            </a:fld>
            <a:endParaRPr lang="en-US" dirty="0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B86E1C-25B2-442C-A863-4973F90E2BE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6"/>
          <p:cNvSpPr/>
          <p:nvPr/>
        </p:nvSpPr>
        <p:spPr>
          <a:xfrm>
            <a:off x="990600" y="2819400"/>
            <a:ext cx="79248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7"/>
          <p:cNvSpPr/>
          <p:nvPr/>
        </p:nvSpPr>
        <p:spPr>
          <a:xfrm>
            <a:off x="990600" y="2819400"/>
            <a:ext cx="24765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8"/>
          <p:cNvSpPr/>
          <p:nvPr userDrawn="1"/>
        </p:nvSpPr>
        <p:spPr>
          <a:xfrm>
            <a:off x="0" y="4105191"/>
            <a:ext cx="9906000" cy="275281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Rectangle 9"/>
          <p:cNvSpPr/>
          <p:nvPr userDrawn="1"/>
        </p:nvSpPr>
        <p:spPr>
          <a:xfrm>
            <a:off x="0" y="-1"/>
            <a:ext cx="9906000" cy="136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68474" tIns="34238" rIns="68474" bIns="34238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pic>
        <p:nvPicPr>
          <p:cNvPr id="8" name="Picture 11" descr="CBRF-Razdelitel.jpg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1373188"/>
            <a:ext cx="9906000" cy="2740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alllogo-02.png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 bwMode="auto">
          <a:xfrm>
            <a:off x="3798888" y="-309563"/>
            <a:ext cx="2965450" cy="2016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0800" y="2971800"/>
            <a:ext cx="74295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350" y="4267200"/>
            <a:ext cx="734695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Дата 3"/>
          <p:cNvSpPr>
            <a:spLocks noGrp="1"/>
          </p:cNvSpPr>
          <p:nvPr>
            <p:ph type="dt" sz="half" idx="10"/>
          </p:nvPr>
        </p:nvSpPr>
        <p:spPr>
          <a:xfrm>
            <a:off x="6934200" y="6354763"/>
            <a:ext cx="24765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016843-69A6-46D3-8EED-8F3277760A98}" type="datetimeFigureOut">
              <a:rPr lang="en-US"/>
              <a:pPr>
                <a:defRPr/>
              </a:pPr>
              <a:t>2/11/2022</a:t>
            </a:fld>
            <a:endParaRPr lang="en-US" dirty="0"/>
          </a:p>
        </p:txBody>
      </p:sp>
      <p:sp>
        <p:nvSpPr>
          <p:cNvPr id="11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40075" y="6354763"/>
            <a:ext cx="3763963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158875" y="6354763"/>
            <a:ext cx="1647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3EDAB0-B46E-4A4A-AA4A-692A42128CB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95300" y="1219200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5018215" y="1216152"/>
            <a:ext cx="4378452" cy="4937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2E90EF-5DD0-44EF-A5F0-7A3EBA098C1B}" type="datetimeFigureOut">
              <a:rPr lang="en-US"/>
              <a:pPr>
                <a:defRPr/>
              </a:pPr>
              <a:t>2/11/2022</a:t>
            </a:fld>
            <a:endParaRPr lang="en-US" dirty="0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E055C-B50A-44F5-BE8E-5538E281E83A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285875"/>
            <a:ext cx="4376870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5035550" y="1295400"/>
            <a:ext cx="4378590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3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530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5035550" y="2133600"/>
            <a:ext cx="4375150" cy="4038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B254CD-9C63-45C0-8772-1143A948FA4C}" type="datetimeFigureOut">
              <a:rPr lang="en-US"/>
              <a:pPr>
                <a:defRPr/>
              </a:pPr>
              <a:t>2/11/2022</a:t>
            </a:fld>
            <a:endParaRPr lang="en-US" dirty="0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860BB-4B4C-4639-8044-7B0ABF257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28600"/>
            <a:ext cx="8915400" cy="914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BE835B-8013-49E3-9466-A7EC8A667E21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BEF46C-326B-4BC8-BCC6-5230D1BDF9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ая соединительная линия 4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3" name="Равнобедренный треугольник 5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C92B1-908F-4F31-BD11-02EA8377765C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95996-514B-41D4-8773-6C5A1024CF3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67506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1650" y="304800"/>
            <a:ext cx="272415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1650" y="1219204"/>
            <a:ext cx="272415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1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30200" y="304800"/>
            <a:ext cx="619125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A5A7-16FB-48D7-8EDD-2D130C20F44D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AA3D85-D968-4E36-AF34-E972D0336A5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push dir="u"/>
  </p:transition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Равнобедренный треугольник 8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9"/>
          <p:cNvSpPr/>
          <p:nvPr/>
        </p:nvSpPr>
        <p:spPr>
          <a:xfrm>
            <a:off x="495300" y="500063"/>
            <a:ext cx="198438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500856"/>
            <a:ext cx="8915400" cy="674688"/>
          </a:xfrm>
          <a:ln>
            <a:solidFill>
              <a:schemeClr val="accent1"/>
            </a:solidFill>
          </a:ln>
        </p:spPr>
        <p:txBody>
          <a:bodyPr lIns="273883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95300" y="1905000"/>
            <a:ext cx="89154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219200"/>
            <a:ext cx="89154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E9E12D-850F-44D5-915A-09BBA4493232}" type="datetimeFigureOut">
              <a:rPr lang="en-US"/>
              <a:pPr>
                <a:defRPr/>
              </a:pPr>
              <a:t>2/11/2022</a:t>
            </a:fld>
            <a:endParaRPr lang="en-US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584E1A-91CC-407D-83DE-D0B128FB9C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push dir="u"/>
  </p:transition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21"/>
          <p:cNvSpPr>
            <a:spLocks noGrp="1"/>
          </p:cNvSpPr>
          <p:nvPr>
            <p:ph type="title"/>
          </p:nvPr>
        </p:nvSpPr>
        <p:spPr bwMode="auto">
          <a:xfrm>
            <a:off x="495300" y="152400"/>
            <a:ext cx="89154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95300" y="1219200"/>
            <a:ext cx="89154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292" tIns="45645" rIns="91292" bIns="456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934200" y="6356350"/>
            <a:ext cx="2479675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5E5F42E-E47F-463A-B41F-74D6B7C61D71}" type="datetimeFigureOut">
              <a:rPr lang="en-US"/>
              <a:pPr>
                <a:defRPr/>
              </a:pPr>
              <a:t>2/11/2022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40075" y="6356350"/>
            <a:ext cx="3797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r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dirty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63575" y="6356350"/>
            <a:ext cx="2146300" cy="365125"/>
          </a:xfrm>
          <a:prstGeom prst="rect">
            <a:avLst/>
          </a:prstGeom>
        </p:spPr>
        <p:txBody>
          <a:bodyPr vert="horz" lIns="91292" tIns="45645" rIns="91292" bIns="45645"/>
          <a:lstStyle>
            <a:lvl1pPr algn="l" defTabSz="68470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EA2F497A-6CE9-4C20-AE3F-CFAC8A03BE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95300" y="6353175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95300" y="1143000"/>
            <a:ext cx="89154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lIns="91292" tIns="45645" rIns="91292" bIns="45645"/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61963" y="6462712"/>
            <a:ext cx="190500" cy="130175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1" name="Straight Connector 8"/>
          <p:cNvCxnSpPr/>
          <p:nvPr userDrawn="1"/>
        </p:nvCxnSpPr>
        <p:spPr>
          <a:xfrm flipH="1">
            <a:off x="268288" y="838200"/>
            <a:ext cx="39052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9"/>
          <p:cNvCxnSpPr/>
          <p:nvPr userDrawn="1"/>
        </p:nvCxnSpPr>
        <p:spPr>
          <a:xfrm flipH="1">
            <a:off x="658813" y="847725"/>
            <a:ext cx="1990725" cy="0"/>
          </a:xfrm>
          <a:prstGeom prst="line">
            <a:avLst/>
          </a:prstGeom>
          <a:ln w="285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1"/>
          <p:cNvCxnSpPr/>
          <p:nvPr userDrawn="1"/>
        </p:nvCxnSpPr>
        <p:spPr>
          <a:xfrm flipH="1">
            <a:off x="2636838" y="838200"/>
            <a:ext cx="6873875" cy="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4"/>
          <p:cNvCxnSpPr/>
          <p:nvPr userDrawn="1"/>
        </p:nvCxnSpPr>
        <p:spPr>
          <a:xfrm flipV="1">
            <a:off x="660400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22"/>
          <p:cNvCxnSpPr/>
          <p:nvPr userDrawn="1"/>
        </p:nvCxnSpPr>
        <p:spPr>
          <a:xfrm flipV="1">
            <a:off x="2646363" y="307975"/>
            <a:ext cx="0" cy="539750"/>
          </a:xfrm>
          <a:prstGeom prst="line">
            <a:avLst/>
          </a:prstGeom>
          <a:ln w="3175" cmpd="sng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 userDrawn="1"/>
        </p:nvSpPr>
        <p:spPr>
          <a:xfrm>
            <a:off x="755650" y="539750"/>
            <a:ext cx="1852613" cy="92075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" cap="all" dirty="0">
                <a:solidFill>
                  <a:srgbClr val="000000"/>
                </a:solidFill>
                <a:latin typeface="+mn-lt"/>
              </a:rPr>
              <a:t>Название презентации</a:t>
            </a:r>
            <a:endParaRPr lang="en-US" sz="600" cap="all" dirty="0">
              <a:solidFill>
                <a:srgbClr val="000000"/>
              </a:solidFill>
              <a:latin typeface="+mn-lt"/>
            </a:endParaRPr>
          </a:p>
        </p:txBody>
      </p:sp>
      <p:pic>
        <p:nvPicPr>
          <p:cNvPr id="1040" name="Picture 4" descr="CBRF-Logo_20mm.png"/>
          <p:cNvPicPr>
            <a:picLocks noChangeAspect="1"/>
          </p:cNvPicPr>
          <p:nvPr userDrawn="1"/>
        </p:nvPicPr>
        <p:blipFill>
          <a:blip r:embed="rId19"/>
          <a:srcRect r="70300"/>
          <a:stretch>
            <a:fillRect/>
          </a:stretch>
        </p:blipFill>
        <p:spPr bwMode="auto">
          <a:xfrm>
            <a:off x="301625" y="415925"/>
            <a:ext cx="2809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ransition spd="slow">
    <p:push dir="u"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Cambria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fontAlgn="base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0738" indent="-227013" algn="l" rtl="0" fontAlgn="base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5375" indent="-227013" algn="l" rtl="0" fontAlgn="base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68425" indent="-227013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3298" indent="-18259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5892" indent="-18259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08478" indent="-18259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1066" indent="-18259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4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294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694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589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236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388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530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17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12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jpe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hyperlink" Target="mailto:60siao@cbr.ru" TargetMode="External"/><Relationship Id="rId4" Type="http://schemas.openxmlformats.org/officeDocument/2006/relationships/image" Target="../media/image16.png"/><Relationship Id="rId9" Type="http://schemas.openxmlformats.org/officeDocument/2006/relationships/image" Target="../media/image21.jpeg"/><Relationship Id="rId1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507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938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953000" y="0"/>
            <a:ext cx="4953000" cy="2778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2" name="TextBox 31"/>
          <p:cNvSpPr txBox="1">
            <a:spLocks noChangeArrowheads="1"/>
          </p:cNvSpPr>
          <p:nvPr/>
        </p:nvSpPr>
        <p:spPr bwMode="auto">
          <a:xfrm>
            <a:off x="993775" y="166688"/>
            <a:ext cx="3865563" cy="130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lnSpc>
                <a:spcPct val="80000"/>
              </a:lnSpc>
            </a:pPr>
            <a:r>
              <a:rPr lang="ru-RU" b="1">
                <a:solidFill>
                  <a:srgbClr val="404040"/>
                </a:solidFill>
                <a:latin typeface="Calibri" pitchFamily="34" charset="0"/>
              </a:rPr>
              <a:t>Нелегальная деятельность на финансовом рынке</a:t>
            </a:r>
            <a:r>
              <a:rPr lang="ru-RU">
                <a:solidFill>
                  <a:srgbClr val="404040"/>
                </a:solidFill>
                <a:latin typeface="Calibri" pitchFamily="34" charset="0"/>
              </a:rPr>
              <a:t> – деятельность на финансовом рынке, осуществляемая лицами, не имеющими соответствующей лицензии Банка России и не включенными в государственные реестры Банка России, в том числе деятельность финансовых пирамид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 flipH="1">
            <a:off x="142875" y="1525588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13" descr="\\S03ifs\obmen\ОПНД\ЕИСПД\Новая папка\spy-icon-vector-12918856.jpg"/>
          <p:cNvPicPr>
            <a:picLocks noChangeAspect="1" noChangeArrowheads="1"/>
          </p:cNvPicPr>
          <p:nvPr/>
        </p:nvPicPr>
        <p:blipFill>
          <a:blip r:embed="rId2"/>
          <a:srcRect l="8012" t="2924" r="7903" b="11209"/>
          <a:stretch>
            <a:fillRect/>
          </a:stretch>
        </p:blipFill>
        <p:spPr bwMode="auto">
          <a:xfrm>
            <a:off x="12700" y="176213"/>
            <a:ext cx="914400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5" name="Picture 15" descr="\\S03ifs\obmen\ОПНД\ЕИСПД\Новая папка\Pochemu-nuzhno-berech-kreditnuu-istoriu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71825" y="1625600"/>
            <a:ext cx="1666875" cy="119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198438" y="1625600"/>
            <a:ext cx="2987675" cy="1127125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Нелегальные кредиторы</a:t>
            </a:r>
          </a:p>
          <a:p>
            <a:pPr algn="l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организации, не состоящие в реестрах СРМ или не имеющие лицензию Банка России, но выдающие денежные средства под </a:t>
            </a:r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проценты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739775" y="287178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7000" y="4873625"/>
            <a:ext cx="4800600" cy="1846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Статья 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5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.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4</a:t>
            </a:r>
            <a:r>
              <a:rPr lang="ru-RU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 закона Ростовской области от 25.10.2002 N 273-ЗС «Об административных правонарушениях»: 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размещение информационных материалов вне установленных для этой цели мест влечет наложение административного штрафа на граждан в размере от 200 до 700  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нанесение надписей и иных графических изображений вне установленных для этой цели мест влечет наложение административного штрафа на граждан в размере от 1 000 до 3 000 руб.;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000" dirty="0">
                <a:latin typeface="+mn-lt"/>
              </a:rPr>
              <a:t>- организация совершения гражданами указанных действий влечет наложение административного штрафа на граждан от 3 500 до 5 000 руб.; на должностных лиц – от 40 000 до 50 000 рублей; на юридических лиц – от 60 000 до 100 000 руб.</a:t>
            </a:r>
          </a:p>
        </p:txBody>
      </p:sp>
      <p:pic>
        <p:nvPicPr>
          <p:cNvPr id="31" name="Рисунок 30"/>
          <p:cNvPicPr/>
          <p:nvPr/>
        </p:nvPicPr>
        <p:blipFill rotWithShape="1">
          <a:blip r:embed="rId4"/>
          <a:srcRect l="24456" t="17943" r="49419" b="24763"/>
          <a:stretch/>
        </p:blipFill>
        <p:spPr bwMode="auto">
          <a:xfrm>
            <a:off x="107950" y="3003550"/>
            <a:ext cx="1773238" cy="1697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6" name="Прямоугольник 5"/>
          <p:cNvSpPr/>
          <p:nvPr/>
        </p:nvSpPr>
        <p:spPr>
          <a:xfrm>
            <a:off x="1941513" y="3267075"/>
            <a:ext cx="2957512" cy="1169988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dirty="0">
                <a:latin typeface="+mn-lt"/>
              </a:rPr>
              <a:t>Анонимные кредиторы</a:t>
            </a: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Размещение объявлений о предоставлении кредитов/займов без указания наименования лица, предоставляющего услугу.</a:t>
            </a: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 flipH="1">
            <a:off x="641350" y="4862513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22" name="Picture 2" descr="\\ifs.krasnodar.cbr.ru\home$\03ZaycevAV\Desktop\полез\картинки\картинки\5037b85s-1920.jpg"/>
          <p:cNvPicPr>
            <a:picLocks noChangeAspect="1" noChangeArrowheads="1"/>
          </p:cNvPicPr>
          <p:nvPr/>
        </p:nvPicPr>
        <p:blipFill>
          <a:blip r:embed="rId5"/>
          <a:srcRect b="87375"/>
          <a:stretch>
            <a:fillRect/>
          </a:stretch>
        </p:blipFill>
        <p:spPr bwMode="auto">
          <a:xfrm>
            <a:off x="4953000" y="0"/>
            <a:ext cx="4953000" cy="35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/>
          <p:nvPr/>
        </p:nvSpPr>
        <p:spPr>
          <a:xfrm>
            <a:off x="6321425" y="439738"/>
            <a:ext cx="3536950" cy="22463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В случае обнаружения субъекта, предположительно осуществляющего нелегальную деятельность </a:t>
            </a:r>
          </a:p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на финансовом рынке, предлагаем выполнить следующие действия: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953000" y="2778125"/>
            <a:ext cx="4953000" cy="40989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21525" name="Picture 3" descr="\\ifs.krasnodar.cbr.ru\home$\03ZaycevAV\Desktop\полез\картинки\картинки\мошенники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900613" y="735013"/>
            <a:ext cx="2043112" cy="2043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4953000" y="3206750"/>
            <a:ext cx="3844925" cy="34163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В случае отсутствия в реестре, по возможности, зафиксировать субъект на фото</a:t>
            </a: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endParaRPr lang="ru-RU" sz="1800" dirty="0">
              <a:latin typeface="+mn-lt"/>
            </a:endParaRPr>
          </a:p>
          <a:p>
            <a:pPr marL="342900" indent="-342900" defTabSz="684709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  <a:defRPr/>
            </a:pPr>
            <a:r>
              <a:rPr lang="ru-RU" sz="1800" dirty="0">
                <a:latin typeface="+mn-lt"/>
              </a:rPr>
              <a:t>Сообщить информацию о субъекте в Отделение по Ростовской области </a:t>
            </a:r>
            <a:endParaRPr lang="en-US" sz="1800" dirty="0">
              <a:latin typeface="+mn-lt"/>
            </a:endParaRPr>
          </a:p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dirty="0">
                <a:latin typeface="+mn-lt"/>
              </a:rPr>
              <a:t>     </a:t>
            </a:r>
            <a:r>
              <a:rPr lang="ru-RU" sz="1800" dirty="0">
                <a:latin typeface="+mn-lt"/>
              </a:rPr>
              <a:t>Южного ГУ Банка России</a:t>
            </a:r>
          </a:p>
        </p:txBody>
      </p:sp>
      <p:pic>
        <p:nvPicPr>
          <p:cNvPr id="21527" name="Picture 4" descr="\\ifs.krasnodar.cbr.ru\home$\03ZaycevAV\Desktop\полез\картинки\Reestr-bankovskih-garantij-po-44-FZ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297863" y="3325813"/>
            <a:ext cx="1739900" cy="87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28" name="Picture 5" descr="\\ifs.krasnodar.cbr.ru\home$\03ZaycevAV\Desktop\полез\картинки\человечки\dreamstime_xs_17982301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626475" y="5468938"/>
            <a:ext cx="1089025" cy="123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7" name="Прямая соединительная линия 36"/>
          <p:cNvCxnSpPr/>
          <p:nvPr/>
        </p:nvCxnSpPr>
        <p:spPr>
          <a:xfrm flipH="1">
            <a:off x="6083300" y="4198938"/>
            <a:ext cx="3822700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6848475" y="5311775"/>
            <a:ext cx="30575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31" name="Picture 6" descr="\\S03ifs\obmen\ОПНД\ЕИСПД\Новая папка\251cb64408480425fcfad720d96be597.jpg"/>
          <p:cNvPicPr>
            <a:picLocks noChangeAspect="1" noChangeArrowheads="1"/>
          </p:cNvPicPr>
          <p:nvPr/>
        </p:nvPicPr>
        <p:blipFill>
          <a:blip r:embed="rId9"/>
          <a:srcRect b="25778"/>
          <a:stretch>
            <a:fillRect/>
          </a:stretch>
        </p:blipFill>
        <p:spPr bwMode="auto">
          <a:xfrm>
            <a:off x="8797925" y="4302125"/>
            <a:ext cx="933450" cy="100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>
            <a:off x="0" y="847725"/>
            <a:ext cx="9906000" cy="60102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0" y="0"/>
            <a:ext cx="9906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2531" name="Заголовок 1"/>
          <p:cNvSpPr txBox="1">
            <a:spLocks/>
          </p:cNvSpPr>
          <p:nvPr/>
        </p:nvSpPr>
        <p:spPr bwMode="auto">
          <a:xfrm>
            <a:off x="2671763" y="268288"/>
            <a:ext cx="68214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8474" tIns="34238" rIns="68474" bIns="34238" anchor="ctr"/>
          <a:lstStyle/>
          <a:p>
            <a:pPr algn="r" eaLnBrk="0" hangingPunct="0">
              <a:lnSpc>
                <a:spcPct val="80000"/>
              </a:lnSpc>
            </a:pPr>
            <a:endParaRPr lang="ru-RU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53000" y="0"/>
            <a:ext cx="4953000" cy="687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292" tIns="45645" rIns="91292" bIns="45645"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prstClr val="white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7225" y="63500"/>
            <a:ext cx="4286250" cy="6461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</a:t>
            </a:r>
            <a:r>
              <a:rPr lang="ru-RU" sz="1800" dirty="0">
                <a:latin typeface="+mn-lt"/>
              </a:rPr>
              <a:t>проверить, состоит ли организация в реестре участников финансового рынка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5413" y="1246188"/>
            <a:ext cx="1625600" cy="202247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33" name="Прямая соединительная линия 32"/>
          <p:cNvCxnSpPr>
            <a:endCxn id="23" idx="2"/>
          </p:cNvCxnSpPr>
          <p:nvPr/>
        </p:nvCxnSpPr>
        <p:spPr>
          <a:xfrm>
            <a:off x="4953000" y="0"/>
            <a:ext cx="0" cy="685800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104900" y="895350"/>
            <a:ext cx="3779838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На официальном сайте Банка России </a:t>
            </a:r>
          </a:p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u="sng" dirty="0">
                <a:solidFill>
                  <a:srgbClr val="2677D0"/>
                </a:solidFill>
                <a:latin typeface="+mn-lt"/>
              </a:rPr>
              <a:t>https://www.cbr.ru/</a:t>
            </a:r>
            <a:endParaRPr lang="ru-RU" sz="1600" u="sng" dirty="0">
              <a:solidFill>
                <a:srgbClr val="2677D0"/>
              </a:solidFill>
              <a:latin typeface="+mn-lt"/>
            </a:endParaRP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 flipH="1">
            <a:off x="142875" y="819150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3"/>
          <a:srcRect t="-1" b="4946"/>
          <a:stretch/>
        </p:blipFill>
        <p:spPr bwMode="auto">
          <a:xfrm>
            <a:off x="125413" y="3359150"/>
            <a:ext cx="1501775" cy="2262188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22542" name="TextBox 6"/>
          <p:cNvSpPr txBox="1">
            <a:spLocks noChangeArrowheads="1"/>
          </p:cNvSpPr>
          <p:nvPr/>
        </p:nvSpPr>
        <p:spPr bwMode="auto">
          <a:xfrm>
            <a:off x="1751013" y="1492250"/>
            <a:ext cx="31623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Реестры субъектов микрофинансирования</a:t>
            </a:r>
          </a:p>
        </p:txBody>
      </p:sp>
      <p:sp>
        <p:nvSpPr>
          <p:cNvPr id="22543" name="TextBox 40"/>
          <p:cNvSpPr txBox="1">
            <a:spLocks noChangeArrowheads="1"/>
          </p:cNvSpPr>
          <p:nvPr/>
        </p:nvSpPr>
        <p:spPr bwMode="auto">
          <a:xfrm>
            <a:off x="3605213" y="2881313"/>
            <a:ext cx="1308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sz="1200" b="1">
                <a:latin typeface="Calibri" pitchFamily="34" charset="0"/>
              </a:rPr>
              <a:t>Справочник УФР</a:t>
            </a:r>
          </a:p>
        </p:txBody>
      </p:sp>
      <p:pic>
        <p:nvPicPr>
          <p:cNvPr id="22544" name="Picture 8" descr="\\S03ifs\obmen\ОПНД\ЕИСПД\Новая папка\егрюл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900" y="5759450"/>
            <a:ext cx="1020763" cy="102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5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5"/>
          <a:srcRect l="20667" r="20000"/>
          <a:stretch>
            <a:fillRect/>
          </a:stretch>
        </p:blipFill>
        <p:spPr bwMode="auto">
          <a:xfrm>
            <a:off x="9525" y="3175"/>
            <a:ext cx="846138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8" name="Прямая соединительная линия 47"/>
          <p:cNvCxnSpPr/>
          <p:nvPr/>
        </p:nvCxnSpPr>
        <p:spPr>
          <a:xfrm flipH="1" flipV="1">
            <a:off x="1431925" y="5357813"/>
            <a:ext cx="236538" cy="401637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311275" y="5284788"/>
            <a:ext cx="169863" cy="15557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74" name="Прямая соединительная линия 73"/>
          <p:cNvCxnSpPr/>
          <p:nvPr/>
        </p:nvCxnSpPr>
        <p:spPr>
          <a:xfrm flipH="1" flipV="1">
            <a:off x="1668463" y="1679575"/>
            <a:ext cx="2195512" cy="19685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/>
          <a:srcRect t="-1" b="71955"/>
          <a:stretch/>
        </p:blipFill>
        <p:spPr bwMode="auto">
          <a:xfrm>
            <a:off x="1858963" y="1971675"/>
            <a:ext cx="1627187" cy="811213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sp>
        <p:nvSpPr>
          <p:cNvPr id="75" name="Прямоугольник 74"/>
          <p:cNvSpPr/>
          <p:nvPr/>
        </p:nvSpPr>
        <p:spPr>
          <a:xfrm>
            <a:off x="1501775" y="1601788"/>
            <a:ext cx="209550" cy="20478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cxnSp>
        <p:nvCxnSpPr>
          <p:cNvPr id="67" name="Прямая соединительная линия 66"/>
          <p:cNvCxnSpPr>
            <a:endCxn id="68" idx="3"/>
          </p:cNvCxnSpPr>
          <p:nvPr/>
        </p:nvCxnSpPr>
        <p:spPr>
          <a:xfrm flipH="1" flipV="1">
            <a:off x="3348038" y="2382838"/>
            <a:ext cx="430212" cy="498475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Прямоугольник 67"/>
          <p:cNvSpPr/>
          <p:nvPr/>
        </p:nvSpPr>
        <p:spPr>
          <a:xfrm>
            <a:off x="3219450" y="2305050"/>
            <a:ext cx="128588" cy="1539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98" name="TextBox 97"/>
          <p:cNvSpPr txBox="1"/>
          <p:nvPr/>
        </p:nvSpPr>
        <p:spPr>
          <a:xfrm>
            <a:off x="1363663" y="5708650"/>
            <a:ext cx="1274762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bg1">
                    <a:lumMod val="50000"/>
                  </a:schemeClr>
                </a:solidFill>
                <a:latin typeface="+mn-lt"/>
              </a:rPr>
              <a:t>Организацию можно проверить на сайте ФНС России</a:t>
            </a:r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 rotWithShape="1">
          <a:blip r:embed="rId6"/>
          <a:srcRect t="50000" b="3113"/>
          <a:stretch/>
        </p:blipFill>
        <p:spPr bwMode="auto">
          <a:xfrm>
            <a:off x="1858963" y="2738438"/>
            <a:ext cx="1627187" cy="1355725"/>
          </a:xfrm>
          <a:prstGeom prst="rect">
            <a:avLst/>
          </a:prstGeom>
          <a:ln w="9525">
            <a:noFill/>
            <a:miter lim="800000"/>
            <a:headEnd/>
            <a:tailEnd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cxnSp>
        <p:nvCxnSpPr>
          <p:cNvPr id="104" name="Прямая соединительная линия 103"/>
          <p:cNvCxnSpPr/>
          <p:nvPr/>
        </p:nvCxnSpPr>
        <p:spPr>
          <a:xfrm flipH="1">
            <a:off x="5068888" y="817563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/>
          <p:cNvSpPr txBox="1"/>
          <p:nvPr/>
        </p:nvSpPr>
        <p:spPr>
          <a:xfrm>
            <a:off x="4960938" y="92075"/>
            <a:ext cx="4287837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rPr>
              <a:t>Как с</a:t>
            </a:r>
            <a:r>
              <a:rPr lang="ru-RU" sz="1800" dirty="0">
                <a:latin typeface="+mn-lt"/>
              </a:rPr>
              <a:t>ообщить информацию о субъекте в Банк России</a:t>
            </a:r>
          </a:p>
        </p:txBody>
      </p:sp>
      <p:pic>
        <p:nvPicPr>
          <p:cNvPr id="22557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7"/>
          <a:srcRect l="20000" r="20667"/>
          <a:stretch>
            <a:fillRect/>
          </a:stretch>
        </p:blipFill>
        <p:spPr bwMode="auto">
          <a:xfrm>
            <a:off x="9115425" y="22225"/>
            <a:ext cx="801688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8" name="Picture 9" descr="\\S03ifs\obmen\ОПНД\ЕИСПД\Новая папка\question-mark-png-5a3734b5e2a0a9_0719789815135674139283.jpg"/>
          <p:cNvPicPr>
            <a:picLocks noChangeAspect="1" noChangeArrowheads="1"/>
          </p:cNvPicPr>
          <p:nvPr/>
        </p:nvPicPr>
        <p:blipFill>
          <a:blip r:embed="rId8"/>
          <a:srcRect l="40659" t="13451" r="35321" b="26579"/>
          <a:stretch>
            <a:fillRect/>
          </a:stretch>
        </p:blipFill>
        <p:spPr bwMode="auto">
          <a:xfrm rot="749873">
            <a:off x="9324975" y="74613"/>
            <a:ext cx="390525" cy="563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8" name="TextBox 107"/>
          <p:cNvSpPr txBox="1"/>
          <p:nvPr/>
        </p:nvSpPr>
        <p:spPr>
          <a:xfrm>
            <a:off x="5210175" y="3605213"/>
            <a:ext cx="4443413" cy="1200150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ru-RU"/>
            </a:defPPr>
            <a:lvl1pPr algn="r">
              <a:lnSpc>
                <a:spcPct val="80000"/>
              </a:lnSpc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algn="ctr" defTabSz="68470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При обнаружении рекламы нелегального кредитора или финансовой пирамиды, информацию и </a:t>
            </a:r>
            <a:r>
              <a:rPr lang="ru-RU" sz="18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фотоматериалы можно направить </a:t>
            </a:r>
            <a:r>
              <a:rPr lang="ru-RU" sz="1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rPr>
              <a:t>в Отделение Ростов-на-Дону Южного ГУ Банка России</a:t>
            </a:r>
          </a:p>
        </p:txBody>
      </p:sp>
      <p:pic>
        <p:nvPicPr>
          <p:cNvPr id="22560" name="Picture 13" descr="\\S03ifs\obmen\ОПНД\ЕИСПД\Новая папка\Staff-Condolence-Email.jpg"/>
          <p:cNvPicPr>
            <a:picLocks noChangeAspect="1" noChangeArrowheads="1"/>
          </p:cNvPicPr>
          <p:nvPr/>
        </p:nvPicPr>
        <p:blipFill>
          <a:blip r:embed="rId9"/>
          <a:srcRect l="21445" t="6798" r="17307" b="13046"/>
          <a:stretch>
            <a:fillRect/>
          </a:stretch>
        </p:blipFill>
        <p:spPr bwMode="auto">
          <a:xfrm>
            <a:off x="5665788" y="4967288"/>
            <a:ext cx="693737" cy="792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1" name="TextBox 116"/>
          <p:cNvSpPr txBox="1">
            <a:spLocks noChangeArrowheads="1"/>
          </p:cNvSpPr>
          <p:nvPr/>
        </p:nvSpPr>
        <p:spPr bwMode="auto">
          <a:xfrm>
            <a:off x="6716713" y="5024438"/>
            <a:ext cx="2703512" cy="67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800" b="1">
                <a:solidFill>
                  <a:srgbClr val="595959"/>
                </a:solidFill>
                <a:latin typeface="Calibri" pitchFamily="34" charset="0"/>
              </a:rPr>
              <a:t>на электронную почту</a:t>
            </a:r>
            <a:r>
              <a:rPr lang="ru-RU" sz="1800">
                <a:solidFill>
                  <a:srgbClr val="595959"/>
                </a:solidFill>
                <a:latin typeface="Calibri" pitchFamily="34" charset="0"/>
              </a:rPr>
              <a:t>:</a:t>
            </a:r>
          </a:p>
          <a:p>
            <a:r>
              <a:rPr lang="ru-RU" sz="2000" b="1">
                <a:solidFill>
                  <a:srgbClr val="0070C0"/>
                </a:solidFill>
                <a:latin typeface="Calibri" pitchFamily="34" charset="0"/>
                <a:hlinkClick r:id="rId10"/>
              </a:rPr>
              <a:t>60</a:t>
            </a:r>
            <a:r>
              <a:rPr lang="en-US" sz="2000" b="1">
                <a:solidFill>
                  <a:srgbClr val="0070C0"/>
                </a:solidFill>
                <a:latin typeface="Gill Sans MT" pitchFamily="34" charset="0"/>
                <a:hlinkClick r:id="rId10"/>
              </a:rPr>
              <a:t>siao@cbr.ru</a:t>
            </a:r>
            <a:endParaRPr lang="ru-RU" sz="2000" b="1">
              <a:solidFill>
                <a:srgbClr val="0070C0"/>
              </a:solidFill>
              <a:latin typeface="Calibri" pitchFamily="34" charset="0"/>
            </a:endParaRPr>
          </a:p>
        </p:txBody>
      </p:sp>
      <p:pic>
        <p:nvPicPr>
          <p:cNvPr id="22562" name="Рисунок 39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3717925" y="3086100"/>
            <a:ext cx="1150938" cy="103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63" name="Picture 2"/>
          <p:cNvPicPr>
            <a:picLocks noChangeAspect="1" noChangeArrowheads="1"/>
          </p:cNvPicPr>
          <p:nvPr/>
        </p:nvPicPr>
        <p:blipFill>
          <a:blip r:embed="rId12"/>
          <a:srcRect l="6085" t="5405" r="5818" b="6979"/>
          <a:stretch>
            <a:fillRect/>
          </a:stretch>
        </p:blipFill>
        <p:spPr bwMode="auto">
          <a:xfrm>
            <a:off x="3863975" y="1704975"/>
            <a:ext cx="908050" cy="903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" name="Текст 1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5068888" y="6083300"/>
            <a:ext cx="3100387" cy="468313"/>
          </a:xfrm>
        </p:spPr>
        <p:txBody>
          <a:bodyPr rtlCol="0">
            <a:spAutoFit/>
          </a:bodyPr>
          <a:lstStyle/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ru-RU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Телефон для консультации:</a:t>
            </a:r>
          </a:p>
          <a:p>
            <a:pPr marL="0" indent="0" defTabSz="684709" fontAlgn="auto">
              <a:lnSpc>
                <a:spcPct val="80000"/>
              </a:lnSpc>
              <a:spcAft>
                <a:spcPts val="0"/>
              </a:spcAft>
              <a:buFont typeface="Wingdings 3"/>
              <a:buNone/>
              <a:defRPr/>
            </a:pPr>
            <a:r>
              <a:rPr lang="en-US" sz="1200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(863) 261-39-23</a:t>
            </a:r>
            <a:endParaRPr lang="ru-RU" sz="1200" b="1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5" name="Прямая соединительная линия 44"/>
          <p:cNvCxnSpPr/>
          <p:nvPr/>
        </p:nvCxnSpPr>
        <p:spPr>
          <a:xfrm flipH="1">
            <a:off x="5076825" y="3425825"/>
            <a:ext cx="4695825" cy="0"/>
          </a:xfrm>
          <a:prstGeom prst="line">
            <a:avLst/>
          </a:prstGeom>
          <a:ln w="12700">
            <a:solidFill>
              <a:srgbClr val="6B6B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566" name="Picture 2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251825" y="1184275"/>
            <a:ext cx="1296988" cy="223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7" name="TextBox 45"/>
          <p:cNvSpPr txBox="1">
            <a:spLocks noChangeArrowheads="1"/>
          </p:cNvSpPr>
          <p:nvPr/>
        </p:nvSpPr>
        <p:spPr bwMode="auto">
          <a:xfrm>
            <a:off x="5105400" y="1081088"/>
            <a:ext cx="2962275" cy="186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ru-RU" sz="2400" b="1">
                <a:solidFill>
                  <a:srgbClr val="C00000"/>
                </a:solidFill>
                <a:latin typeface="Calibri" pitchFamily="34" charset="0"/>
              </a:rPr>
              <a:t>Останови распространение рекламы нелегальной деятельности на финансовом рынке!</a:t>
            </a:r>
          </a:p>
        </p:txBody>
      </p:sp>
      <p:pic>
        <p:nvPicPr>
          <p:cNvPr id="22568" name="Рисунок 52"/>
          <p:cNvPicPr>
            <a:picLocks noChangeAspect="1" noChangeArrowheads="1"/>
          </p:cNvPicPr>
          <p:nvPr/>
        </p:nvPicPr>
        <p:blipFill>
          <a:blip r:embed="rId14"/>
          <a:srcRect l="9602" t="9184" r="9824" b="9409"/>
          <a:stretch>
            <a:fillRect/>
          </a:stretch>
        </p:blipFill>
        <p:spPr bwMode="auto">
          <a:xfrm>
            <a:off x="3035300" y="4368800"/>
            <a:ext cx="14160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9" name="TextBox 55"/>
          <p:cNvSpPr txBox="1">
            <a:spLocks noChangeArrowheads="1"/>
          </p:cNvSpPr>
          <p:nvPr/>
        </p:nvSpPr>
        <p:spPr bwMode="auto">
          <a:xfrm>
            <a:off x="2671763" y="5880100"/>
            <a:ext cx="22129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i="1">
                <a:latin typeface="Calibri" pitchFamily="34" charset="0"/>
              </a:rPr>
              <a:t>Список компаний с выявленными признаками нелегальной деятельности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ppt/theme/themeOverride2.xml><?xml version="1.0" encoding="utf-8"?>
<a:themeOverride xmlns:a="http://schemas.openxmlformats.org/drawingml/2006/main">
  <a:clrScheme name="Начальная">
    <a:dk1>
      <a:sysClr val="windowText" lastClr="000000"/>
    </a:dk1>
    <a:lt1>
      <a:sysClr val="window" lastClr="FFFFFF"/>
    </a:lt1>
    <a:dk2>
      <a:srgbClr val="464653"/>
    </a:dk2>
    <a:lt2>
      <a:srgbClr val="DDE9EC"/>
    </a:lt2>
    <a:accent1>
      <a:srgbClr val="727CA3"/>
    </a:accent1>
    <a:accent2>
      <a:srgbClr val="9FB8CD"/>
    </a:accent2>
    <a:accent3>
      <a:srgbClr val="D2DA7A"/>
    </a:accent3>
    <a:accent4>
      <a:srgbClr val="FADA7A"/>
    </a:accent4>
    <a:accent5>
      <a:srgbClr val="B88472"/>
    </a:accent5>
    <a:accent6>
      <a:srgbClr val="8E736A"/>
    </a:accent6>
    <a:hlink>
      <a:srgbClr val="B292CA"/>
    </a:hlink>
    <a:folHlink>
      <a:srgbClr val="6B56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EmailTo xmlns="http://schemas.microsoft.com/sharepoint/v3" xsi:nil="true"/>
    <EmailHeaders xmlns="http://schemas.microsoft.com/sharepoint/v4" xsi:nil="true"/>
    <EmailSender xmlns="http://schemas.microsoft.com/sharepoint/v3" xsi:nil="true"/>
    <EmailFrom xmlns="http://schemas.microsoft.com/sharepoint/v3" xsi:nil="true"/>
    <EmailSubject xmlns="http://schemas.microsoft.com/sharepoint/v3" xsi:nil="true"/>
    <EmailCc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A7B191A736711040A86E2D9E82074592" ma:contentTypeVersion="6" ma:contentTypeDescription="Создание документа." ma:contentTypeScope="" ma:versionID="91e06f2d5588a6dd4201b2d3310ae533">
  <xsd:schema xmlns:xsd="http://www.w3.org/2001/XMLSchema" xmlns:xs="http://www.w3.org/2001/XMLSchema" xmlns:p="http://schemas.microsoft.com/office/2006/metadata/properties" xmlns:ns1="http://schemas.microsoft.com/sharepoint/v3" xmlns:ns2="http://schemas.microsoft.com/sharepoint/v4" targetNamespace="http://schemas.microsoft.com/office/2006/metadata/properties" ma:root="true" ma:fieldsID="306648fc45ca2e70863ac7a89a10ae35" ns1:_="" ns2:_="">
    <xsd:import namespace="http://schemas.microsoft.com/sharepoint/v3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EmailSender" minOccurs="0"/>
                <xsd:element ref="ns1:EmailTo" minOccurs="0"/>
                <xsd:element ref="ns1:EmailCc" minOccurs="0"/>
                <xsd:element ref="ns1:EmailFrom" minOccurs="0"/>
                <xsd:element ref="ns1:EmailSubject" minOccurs="0"/>
                <xsd:element ref="ns2:EmailHead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EmailSender" ma:index="8" nillable="true" ma:displayName="Отправитель сообщения" ma:hidden="true" ma:internalName="EmailSender">
      <xsd:simpleType>
        <xsd:restriction base="dms:Note">
          <xsd:maxLength value="255"/>
        </xsd:restriction>
      </xsd:simpleType>
    </xsd:element>
    <xsd:element name="EmailTo" ma:index="9" nillable="true" ma:displayName="Cообщение - поле Кому" ma:hidden="true" ma:internalName="EmailTo">
      <xsd:simpleType>
        <xsd:restriction base="dms:Note">
          <xsd:maxLength value="255"/>
        </xsd:restriction>
      </xsd:simpleType>
    </xsd:element>
    <xsd:element name="EmailCc" ma:index="10" nillable="true" ma:displayName="Cообщение - поле Копия" ma:hidden="true" ma:internalName="EmailCc">
      <xsd:simpleType>
        <xsd:restriction base="dms:Note">
          <xsd:maxLength value="255"/>
        </xsd:restriction>
      </xsd:simpleType>
    </xsd:element>
    <xsd:element name="EmailFrom" ma:index="11" nillable="true" ma:displayName="Cообщение - поле От" ma:hidden="true" ma:internalName="EmailFrom">
      <xsd:simpleType>
        <xsd:restriction base="dms:Text"/>
      </xsd:simpleType>
    </xsd:element>
    <xsd:element name="EmailSubject" ma:index="12" nillable="true" ma:displayName="Тема сообщения" ma:hidden="true" ma:internalName="EmailSubject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EmailHeaders" ma:index="13" nillable="true" ma:displayName="Заголовки электронной почты" ma:hidden="true" ma:internalName="EmailHeaders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FAA5162-A3FC-4364-8E6B-E6EAC4C0B96C}">
  <ds:schemaRefs>
    <ds:schemaRef ds:uri="http://schemas.microsoft.com/office/2006/documentManagement/types"/>
    <ds:schemaRef ds:uri="http://purl.org/dc/terms/"/>
    <ds:schemaRef ds:uri="http://purl.org/dc/dcmitype/"/>
    <ds:schemaRef ds:uri="http://www.w3.org/XML/1998/namespace"/>
    <ds:schemaRef ds:uri="http://schemas.microsoft.com/sharepoint/v4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11631744-B2E8-4605-9BBA-6AAD172279F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1AC7E759-53C7-4702-8B4E-EC8C849E8C0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16958</TotalTime>
  <Words>280</Words>
  <Application>Microsoft Office PowerPoint</Application>
  <PresentationFormat>Лист A4 (210x297 мм)</PresentationFormat>
  <Paragraphs>31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10" baseType="lpstr">
      <vt:lpstr>Arial</vt:lpstr>
      <vt:lpstr>Bookman Old Style</vt:lpstr>
      <vt:lpstr>Calibri</vt:lpstr>
      <vt:lpstr>Cambria</vt:lpstr>
      <vt:lpstr>Gill Sans MT</vt:lpstr>
      <vt:lpstr>Wingdings</vt:lpstr>
      <vt:lpstr>Wingdings 3</vt:lpstr>
      <vt:lpstr>Начальная</vt:lpstr>
      <vt:lpstr>Презентация PowerPoint</vt:lpstr>
      <vt:lpstr>Презентация PowerPoint</vt:lpstr>
    </vt:vector>
  </TitlesOfParts>
  <Company>Publicis Groupe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Kislova Ekaterina</dc:creator>
  <cp:lastModifiedBy>Остапенко Анна Владимировна</cp:lastModifiedBy>
  <cp:revision>1201</cp:revision>
  <cp:lastPrinted>2018-12-25T10:50:28Z</cp:lastPrinted>
  <dcterms:created xsi:type="dcterms:W3CDTF">2014-11-11T13:51:28Z</dcterms:created>
  <dcterms:modified xsi:type="dcterms:W3CDTF">2022-02-11T11:42:03Z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0x010100A7B191A736711040A86E2D9E82074592</vt:lpwstr>
  </property>
  <property fmtid="{D5CDD505-2E9C-101B-9397-08002B2CF9AE}" pid="3" name="EmailTo">
    <vt:lpwstr/>
  </property>
  <property fmtid="{D5CDD505-2E9C-101B-9397-08002B2CF9AE}" pid="4" name="EmailHeaders">
    <vt:lpwstr/>
  </property>
  <property fmtid="{D5CDD505-2E9C-101B-9397-08002B2CF9AE}" pid="5" name="EmailSender">
    <vt:lpwstr/>
  </property>
  <property fmtid="{D5CDD505-2E9C-101B-9397-08002B2CF9AE}" pid="6" name="EmailFrom">
    <vt:lpwstr/>
  </property>
  <property fmtid="{D5CDD505-2E9C-101B-9397-08002B2CF9AE}" pid="7" name="EmailSubject">
    <vt:lpwstr/>
  </property>
  <property fmtid="{D5CDD505-2E9C-101B-9397-08002B2CF9AE}" pid="8" name="EmailCc">
    <vt:lpwstr/>
  </property>
</Properties>
</file>