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sldIdLst>
    <p:sldId id="275" r:id="rId2"/>
    <p:sldId id="276" r:id="rId3"/>
    <p:sldId id="278" r:id="rId4"/>
    <p:sldId id="277" r:id="rId5"/>
    <p:sldId id="269" r:id="rId6"/>
    <p:sldId id="273" r:id="rId7"/>
    <p:sldId id="265" r:id="rId8"/>
    <p:sldId id="279" r:id="rId9"/>
    <p:sldId id="280" r:id="rId1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5" userDrawn="1">
          <p15:clr>
            <a:srgbClr val="A4A3A4"/>
          </p15:clr>
        </p15:guide>
        <p15:guide id="2" pos="4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D26"/>
    <a:srgbClr val="A0A1A0"/>
    <a:srgbClr val="008F32"/>
    <a:srgbClr val="98C21F"/>
    <a:srgbClr val="67CBFF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405"/>
  </p:normalViewPr>
  <p:slideViewPr>
    <p:cSldViewPr snapToGrid="0" snapToObjects="1" showGuides="1">
      <p:cViewPr varScale="1">
        <p:scale>
          <a:sx n="154" d="100"/>
          <a:sy n="154" d="100"/>
        </p:scale>
        <p:origin x="384" y="108"/>
      </p:cViewPr>
      <p:guideLst>
        <p:guide orient="horz" pos="735"/>
        <p:guide pos="4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00D6B5-6632-9C40-A3F6-8BB5AC863B3F}" type="datetimeFigureOut">
              <a:rPr lang="ru-RU" smtClean="0"/>
              <a:t>01.06.2022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26AF5-C6CD-C343-990C-1D039D862DD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9801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D8B90B9-7269-DA4D-A09B-CEE01FDCE9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88326" y="0"/>
            <a:ext cx="6355674" cy="394335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4C3CA1F-7AFB-2545-A2A8-C53994F1B0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9166634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4215555" cy="1790700"/>
          </a:xfrm>
        </p:spPr>
        <p:txBody>
          <a:bodyPr anchor="b">
            <a:norm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4215555" cy="1241822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81D74B6-D774-EC40-8FB4-E338F5EF79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398"/>
          <a:stretch/>
        </p:blipFill>
        <p:spPr>
          <a:xfrm>
            <a:off x="6620512" y="325120"/>
            <a:ext cx="2029332" cy="2023110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E2BCF928-579E-4F4B-B9A3-D10CA30C78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29250" y="4429988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9027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bg>
      <p:bgPr>
        <a:solidFill>
          <a:srgbClr val="98C2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CB00480-907E-FE4B-A0E5-4A3E51A68C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6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55519"/>
          <a:stretch/>
        </p:blipFill>
        <p:spPr>
          <a:xfrm rot="5400000">
            <a:off x="5611588" y="1611089"/>
            <a:ext cx="5143500" cy="19213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17EA25F-F8AD-1B40-A8BB-6411ED0740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398"/>
          <a:stretch/>
        </p:blipFill>
        <p:spPr>
          <a:xfrm>
            <a:off x="315487" y="281797"/>
            <a:ext cx="921177" cy="91835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7D7DEA5D-A75E-CB4A-B85F-7AECB1159B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4770120" cy="1790700"/>
          </a:xfrm>
        </p:spPr>
        <p:txBody>
          <a:bodyPr anchor="b"/>
          <a:lstStyle>
            <a:lvl1pPr algn="l"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FD32DDAE-E4D4-1F48-BFD2-A96694CCC2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4770120" cy="1241822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41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9838"/>
            <a:ext cx="3757402" cy="833377"/>
          </a:xfrm>
        </p:spPr>
        <p:txBody>
          <a:bodyPr anchor="ctr"/>
          <a:lstStyle>
            <a:lvl1pPr>
              <a:defRPr sz="24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6561" y="713339"/>
            <a:ext cx="3715474" cy="388180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435262"/>
            <a:ext cx="3757402" cy="315988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4486657-8192-8848-89FD-C9BDA5E393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6758" y="0"/>
            <a:ext cx="4387242" cy="51435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5078130-E589-1545-B3CE-D4196237C2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398"/>
          <a:stretch/>
        </p:blipFill>
        <p:spPr>
          <a:xfrm>
            <a:off x="8529837" y="121536"/>
            <a:ext cx="471714" cy="470268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58078767-7FC2-BD40-9B7F-366AEE7A9D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1A4EC9CB-5FD0-CC42-9848-232364FDA8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xmlns="" id="{A272CBE4-6BBF-4340-894D-F8091C093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5B90F-EA86-1F4E-914E-E6EFC075813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3273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7DB01411-6B3C-124B-B75A-8D9C9D306500}"/>
              </a:ext>
            </a:extLst>
          </p:cNvPr>
          <p:cNvCxnSpPr>
            <a:cxnSpLocks/>
          </p:cNvCxnSpPr>
          <p:nvPr userDrawn="1"/>
        </p:nvCxnSpPr>
        <p:spPr>
          <a:xfrm>
            <a:off x="612000" y="902388"/>
            <a:ext cx="7920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1789DC5C-0C22-564D-95F9-F18F84B9D01C}"/>
              </a:ext>
            </a:extLst>
          </p:cNvPr>
          <p:cNvCxnSpPr>
            <a:cxnSpLocks/>
          </p:cNvCxnSpPr>
          <p:nvPr userDrawn="1"/>
        </p:nvCxnSpPr>
        <p:spPr>
          <a:xfrm>
            <a:off x="612000" y="4641011"/>
            <a:ext cx="7920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A7BAAD6B-984E-C54F-9CD3-714BD4D37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9896"/>
            <a:ext cx="7886700" cy="504507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3F72ABB9-0995-3440-B8D6-CD22A64E7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61910"/>
            <a:ext cx="7886700" cy="295506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7832AA82-979D-5E4A-A49E-CD6CF2B219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398"/>
          <a:stretch/>
        </p:blipFill>
        <p:spPr>
          <a:xfrm>
            <a:off x="8529837" y="121536"/>
            <a:ext cx="471714" cy="470268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5F21E467-796D-0C49-B401-0AD6CD2EE4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763425F6-3EBF-F44B-A444-C24E57E27C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xmlns="" id="{80950806-1AE2-4345-963A-F81632A97E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5B90F-EA86-1F4E-914E-E6EFC075813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6314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7D9111D-18B2-0C4B-9473-521F2E0EE5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188509" cy="51435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993BFC26-74E9-DD43-893D-9A3D93EB3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504507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BE4FBE54-F8E3-6447-9A99-95E45F5EA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26426"/>
            <a:ext cx="7886700" cy="34905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06C3D10-2802-A34D-90D8-BDE5943C53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398"/>
          <a:stretch/>
        </p:blipFill>
        <p:spPr>
          <a:xfrm>
            <a:off x="8529837" y="121536"/>
            <a:ext cx="471714" cy="470268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xmlns="" id="{3F8358EC-25FC-DA42-9958-9B08B0E2A4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B0282AEF-B313-3446-A5CE-113D0BCFD6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B1E67192-61AB-774F-92D9-25CCA3AFAD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5B90F-EA86-1F4E-914E-E6EFC075813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1075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ъект с подписью">
    <p:bg>
      <p:bgPr>
        <a:solidFill>
          <a:srgbClr val="008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24AEDC89-0497-2744-8D08-6A1343F743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94345" y="1822318"/>
            <a:ext cx="4770120" cy="1498864"/>
          </a:xfrm>
        </p:spPr>
        <p:txBody>
          <a:bodyPr anchor="ctr">
            <a:normAutofit/>
          </a:bodyPr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Спасибо!</a:t>
            </a:r>
            <a:endParaRPr lang="en-US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7520002-76A5-AF48-87AF-A8A08D995A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9279" y="2169157"/>
            <a:ext cx="805186" cy="80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712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bg>
      <p:bgPr>
        <a:solidFill>
          <a:srgbClr val="008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6430" y="1154289"/>
            <a:ext cx="4190035" cy="1790700"/>
          </a:xfrm>
        </p:spPr>
        <p:txBody>
          <a:bodyPr anchor="b">
            <a:norm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46430" y="3014045"/>
            <a:ext cx="4190035" cy="1241822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D5C3AE9-2D57-E540-9504-906362CD76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55519"/>
          <a:stretch/>
        </p:blipFill>
        <p:spPr>
          <a:xfrm rot="5400000">
            <a:off x="5611588" y="1611089"/>
            <a:ext cx="5143500" cy="19213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8D88FE5-8D69-D043-B4E6-4FBBA6306E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398"/>
          <a:stretch/>
        </p:blipFill>
        <p:spPr>
          <a:xfrm>
            <a:off x="497504" y="1637853"/>
            <a:ext cx="1873539" cy="1867795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85F8A526-7CF1-E840-AE00-8A7EC44AD4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46430" y="4280088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3251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504507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26426"/>
            <a:ext cx="7886700" cy="34905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A7FB7674-3F62-B944-8A12-DE1704D935F0}"/>
              </a:ext>
            </a:extLst>
          </p:cNvPr>
          <p:cNvCxnSpPr>
            <a:cxnSpLocks/>
          </p:cNvCxnSpPr>
          <p:nvPr userDrawn="1"/>
        </p:nvCxnSpPr>
        <p:spPr>
          <a:xfrm>
            <a:off x="612000" y="902388"/>
            <a:ext cx="7920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CE17BFC3-2AE2-FD49-AC2F-A7FFD120B67D}"/>
              </a:ext>
            </a:extLst>
          </p:cNvPr>
          <p:cNvCxnSpPr>
            <a:cxnSpLocks/>
          </p:cNvCxnSpPr>
          <p:nvPr userDrawn="1"/>
        </p:nvCxnSpPr>
        <p:spPr>
          <a:xfrm>
            <a:off x="612000" y="4641011"/>
            <a:ext cx="7920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ADE5557-D68C-2241-8C86-C3B8E75CD4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398"/>
          <a:stretch/>
        </p:blipFill>
        <p:spPr>
          <a:xfrm>
            <a:off x="8529837" y="121536"/>
            <a:ext cx="471714" cy="470268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xmlns="" id="{24BC893E-BB6D-924D-BAE1-89D201440A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7A60E60F-761C-534D-A68A-E52E9905E6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8DE7C94B-C367-A947-8F99-3C24461F7F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5B90F-EA86-1F4E-914E-E6EFC075813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57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0638C3B-00EE-AA44-A0E3-4BF930AC45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66381"/>
          <a:stretch/>
        </p:blipFill>
        <p:spPr>
          <a:xfrm>
            <a:off x="0" y="0"/>
            <a:ext cx="9144000" cy="51077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26365EE3-0C47-DE4B-9F2A-99AF1745B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504507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CBE168A3-9C00-0C4C-B9F9-6E33E3046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26426"/>
            <a:ext cx="7886700" cy="34905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47945E9-C591-9841-9648-20121DD40C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398"/>
          <a:stretch/>
        </p:blipFill>
        <p:spPr>
          <a:xfrm>
            <a:off x="8529837" y="121536"/>
            <a:ext cx="471714" cy="470268"/>
          </a:xfrm>
          <a:prstGeom prst="rect">
            <a:avLst/>
          </a:prstGeo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="" id="{0281C050-9D6D-C24D-A38A-8EEBF76FE8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6624F1D5-F344-9B4F-8889-EE75EA51C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4CF902AF-3B8B-604E-B582-2D7158B93A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5B90F-EA86-1F4E-914E-E6EFC075813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4240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E33C8F6F-1A48-894A-AFBB-68631ED8F635}"/>
              </a:ext>
            </a:extLst>
          </p:cNvPr>
          <p:cNvCxnSpPr>
            <a:cxnSpLocks/>
          </p:cNvCxnSpPr>
          <p:nvPr userDrawn="1"/>
        </p:nvCxnSpPr>
        <p:spPr>
          <a:xfrm>
            <a:off x="612000" y="902388"/>
            <a:ext cx="7920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6BF507A8-B198-264B-8CE2-E83828EBF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504507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E88F7C5D-8CB5-4B46-AEE9-790752873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26426"/>
            <a:ext cx="7886700" cy="34905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1E1A941C-ED6E-654F-88EC-E90E505365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398"/>
          <a:stretch/>
        </p:blipFill>
        <p:spPr>
          <a:xfrm>
            <a:off x="8529837" y="121536"/>
            <a:ext cx="471714" cy="470268"/>
          </a:xfrm>
          <a:prstGeom prst="rect">
            <a:avLst/>
          </a:prstGeo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="" id="{BE0B5467-8568-8F42-8677-8C53D0E10D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600B89B6-B656-FE45-B6D8-EC9828CEE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879237DF-04EE-EE42-AB99-922871A6E0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5B90F-EA86-1F4E-914E-E6EFC075813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8213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40733AC-5B70-C545-95C8-168E78F875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0" y="0"/>
            <a:ext cx="9144000" cy="26994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xmlns="" id="{DAAA8AA5-A63C-AD49-9C2B-9BECB4D7B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504507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1881E9CA-8DE4-E242-AE5A-59A01297F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26426"/>
            <a:ext cx="7886700" cy="34905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0F3AB5D8-1403-4B46-83ED-10FA1C412D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398"/>
          <a:stretch/>
        </p:blipFill>
        <p:spPr>
          <a:xfrm>
            <a:off x="8529837" y="121536"/>
            <a:ext cx="471714" cy="470268"/>
          </a:xfrm>
          <a:prstGeom prst="rect">
            <a:avLst/>
          </a:prstGeo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="" id="{08383B25-5B47-354A-B294-294F6411C3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0716869-5E23-EA4D-9BA4-F00D5A3D57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3FA5792C-A579-8046-B2A9-F922F64E0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5B90F-EA86-1F4E-914E-E6EFC075813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4030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83948E58-B745-484E-8CD8-A05CA2344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504507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0CDE0880-34A4-FF40-985A-69947C000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26426"/>
            <a:ext cx="7886700" cy="34905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F9D1B25-E6CA-AB41-9E79-EFAB0F737C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398"/>
          <a:stretch/>
        </p:blipFill>
        <p:spPr>
          <a:xfrm>
            <a:off x="8529837" y="121536"/>
            <a:ext cx="471714" cy="470268"/>
          </a:xfrm>
          <a:prstGeom prst="rect">
            <a:avLst/>
          </a:prstGeom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6E476E9F-284A-024B-A08F-CB213D5A87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53BEA02A-F3F6-2D4D-A164-A2161F0065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="" id="{C4C3DA41-F64D-3C48-99FF-CC51F2A719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5B90F-EA86-1F4E-914E-E6EFC075813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38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1461CDA-546D-EA49-A063-7660D2EB26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88326" y="0"/>
            <a:ext cx="6355674" cy="39433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8E6CE74-4B8A-B14C-BC6B-F3507A9133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9166634" cy="51435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57829693-6A5C-7A4C-818F-C78EC2960A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4770120" cy="1790700"/>
          </a:xfrm>
        </p:spPr>
        <p:txBody>
          <a:bodyPr anchor="b"/>
          <a:lstStyle>
            <a:lvl1pPr algn="l"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CFE11CE5-D01D-2B4E-BDBA-294910C2B1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4770120" cy="1241822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D774DE4-4B4C-0F47-9C42-CD51832DF2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398"/>
          <a:stretch/>
        </p:blipFill>
        <p:spPr>
          <a:xfrm>
            <a:off x="8001000" y="275135"/>
            <a:ext cx="72221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91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bg>
      <p:bgPr>
        <a:solidFill>
          <a:srgbClr val="FFAD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CB00480-907E-FE4B-A0E5-4A3E51A68C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6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55519"/>
          <a:stretch/>
        </p:blipFill>
        <p:spPr>
          <a:xfrm rot="5400000">
            <a:off x="5611588" y="1611089"/>
            <a:ext cx="5143500" cy="19213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17EA25F-F8AD-1B40-A8BB-6411ED0740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398"/>
          <a:stretch/>
        </p:blipFill>
        <p:spPr>
          <a:xfrm>
            <a:off x="315487" y="281797"/>
            <a:ext cx="921177" cy="91835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6D280673-62D7-0742-8F2E-140E2ECDAD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4770120" cy="1790700"/>
          </a:xfrm>
        </p:spPr>
        <p:txBody>
          <a:bodyPr anchor="b"/>
          <a:lstStyle>
            <a:lvl1pPr algn="l"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F483F98E-217C-C045-9B4A-AA0710DCB6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4770120" cy="1241822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329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D65B90F-EA86-1F4E-914E-E6EFC075813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7001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73" r:id="rId9"/>
    <p:sldLayoutId id="2147483674" r:id="rId10"/>
    <p:sldLayoutId id="2147483668" r:id="rId11"/>
    <p:sldLayoutId id="2147483669" r:id="rId12"/>
    <p:sldLayoutId id="2147483675" r:id="rId13"/>
    <p:sldLayoutId id="2147483676" r:id="rId1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Номер слайда 21">
            <a:extLst>
              <a:ext uri="{FF2B5EF4-FFF2-40B4-BE49-F238E27FC236}">
                <a16:creationId xmlns:a16="http://schemas.microsoft.com/office/drawing/2014/main" xmlns="" id="{EC0D1E81-DFFF-4640-8C87-F84782230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D65B90F-EA86-1F4E-914E-E6EFC0758135}" type="slidenum">
              <a:rPr lang="ru-RU" smtClean="0"/>
              <a:t>1</a:t>
            </a:fld>
            <a:endParaRPr lang="ru-RU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/>
          <a:srcRect l="13857"/>
          <a:stretch/>
        </p:blipFill>
        <p:spPr>
          <a:xfrm>
            <a:off x="0" y="-102394"/>
            <a:ext cx="9144000" cy="524589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3302" y="4041076"/>
            <a:ext cx="6031346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БЕЗОПАСНОСТИ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4610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ятёрочка» и «ЛизаАлерт» - поисковый порта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361" y="2649375"/>
            <a:ext cx="3858639" cy="2647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71727" y="565091"/>
            <a:ext cx="5765259" cy="652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Урок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«Островки Безопасности» </a:t>
            </a:r>
            <a:b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71727" y="1360720"/>
            <a:ext cx="7918315" cy="2577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/>
              <a:t>Идеей для данной методической разработки стал совместный проект "Пятёрочка и АНО "ЦППЛ" </a:t>
            </a:r>
            <a:r>
              <a:rPr lang="ru-RU" sz="1400" dirty="0" smtClean="0"/>
              <a:t>–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/>
              <a:t>"</a:t>
            </a:r>
            <a:r>
              <a:rPr lang="ru-RU" sz="1400" dirty="0"/>
              <a:t>Островок безопасности". </a:t>
            </a:r>
            <a:endParaRPr lang="ru-RU" sz="1400" dirty="0" smtClean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/>
              <a:t>Проект </a:t>
            </a:r>
            <a:r>
              <a:rPr lang="ru-RU" sz="1400" dirty="0"/>
              <a:t>основная цель которого помочь потерявшимся и дезориентированным. Каждый ребенок, если потерялся и/или ему нужна помощь и дезориентированный взрослый может обратиться в любой магазин Пятёрочка и ему помогут</a:t>
            </a:r>
            <a:r>
              <a:rPr lang="ru-RU" sz="1400" dirty="0" smtClean="0"/>
              <a:t>.</a:t>
            </a:r>
            <a:endParaRPr lang="ru-RU" sz="12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/>
              <a:t>Методический материал посвящен теме </a:t>
            </a:r>
            <a:r>
              <a:rPr lang="ru-RU" sz="1400" dirty="0"/>
              <a:t>безопасности, предназначены для использования в профессиональной педагогической деятельности учителями предметниками</a:t>
            </a:r>
            <a:r>
              <a:rPr lang="ru-RU" sz="1400" dirty="0" smtClean="0"/>
              <a:t>,</a:t>
            </a:r>
            <a:br>
              <a:rPr lang="ru-RU" sz="1400" dirty="0" smtClean="0"/>
            </a:br>
            <a:r>
              <a:rPr lang="ru-RU" sz="1400" dirty="0" smtClean="0"/>
              <a:t>классными </a:t>
            </a:r>
            <a:r>
              <a:rPr lang="ru-RU" sz="1400" dirty="0"/>
              <a:t>руководителями, специалистами по воспитательной работе.</a:t>
            </a:r>
            <a:endParaRPr lang="ru-RU" sz="12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87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ятёрочка» и «ЛизаАлерт» - поисковый порта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845" y="1452663"/>
            <a:ext cx="3533156" cy="242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59796" y="435389"/>
            <a:ext cx="557719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Авторы методического материала:</a:t>
            </a:r>
            <a:b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Поисковый отряд «Лиза </a:t>
            </a:r>
            <a:r>
              <a:rPr lang="ru-RU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Алерт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и АНО «ЦППЛ»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01429" y="1431732"/>
            <a:ext cx="4798979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Поисково-спасательный </a:t>
            </a:r>
            <a:r>
              <a:rPr lang="ru-RU" sz="1400" b="1" dirty="0"/>
              <a:t>отряд «</a:t>
            </a:r>
            <a:r>
              <a:rPr lang="ru-RU" sz="1400" b="1" dirty="0" err="1"/>
              <a:t>ЛизаАлерт</a:t>
            </a:r>
            <a:r>
              <a:rPr lang="ru-RU" sz="1400" b="1" dirty="0" smtClean="0"/>
              <a:t>»</a:t>
            </a:r>
            <a:endParaRPr lang="ru-RU" sz="1400" dirty="0" smtClean="0"/>
          </a:p>
          <a:p>
            <a:r>
              <a:rPr lang="ru-RU" sz="1400" dirty="0" smtClean="0"/>
              <a:t>Отряд </a:t>
            </a:r>
            <a:r>
              <a:rPr lang="ru-RU" sz="1400" dirty="0"/>
              <a:t>занимается поиском пропавших</a:t>
            </a:r>
          </a:p>
          <a:p>
            <a:r>
              <a:rPr lang="ru-RU" sz="1400" dirty="0"/>
              <a:t>людей в городе и в природной среде.</a:t>
            </a:r>
          </a:p>
          <a:p>
            <a:r>
              <a:rPr lang="ru-RU" sz="1400" dirty="0"/>
              <a:t>Сегодня отряд насчитывает более 30000</a:t>
            </a:r>
          </a:p>
          <a:p>
            <a:r>
              <a:rPr lang="ru-RU" sz="1400" dirty="0"/>
              <a:t>человек и представлен в 64 регионах. Добровольцы знают о проблеме пропаж людей не понаслышке. Одним из самых важных направлений своей деятельности считают профилактику пропаж. Именно информирование населения о проблеме и о правилах безопасности, позволяет сократить количество потерявшихся в лесу и в городе.</a:t>
            </a:r>
          </a:p>
          <a:p>
            <a:endParaRPr lang="ru-RU" sz="1400" dirty="0" smtClean="0"/>
          </a:p>
          <a:p>
            <a:r>
              <a:rPr lang="ru-RU" sz="1400" b="1" dirty="0" smtClean="0"/>
              <a:t>АНО </a:t>
            </a:r>
            <a:r>
              <a:rPr lang="ru-RU" sz="1400" b="1" dirty="0"/>
              <a:t>"ЦППЛ" </a:t>
            </a:r>
            <a:r>
              <a:rPr lang="ru-RU" sz="1400" dirty="0"/>
              <a:t>- это ресурсный центр, который поддерживает и помогает развитию поискового добровольчества в РФ.</a:t>
            </a:r>
          </a:p>
        </p:txBody>
      </p:sp>
    </p:spTree>
    <p:extLst>
      <p:ext uri="{BB962C8B-B14F-4D97-AF65-F5344CB8AC3E}">
        <p14:creationId xmlns:p14="http://schemas.microsoft.com/office/powerpoint/2010/main" val="165581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ятёрочка» и «ЛизаАлерт» - поисковый порта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034" y="2593895"/>
            <a:ext cx="3715966" cy="2549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59276" y="720734"/>
            <a:ext cx="4572000" cy="9485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Обучение методистов и учителей </a:t>
            </a:r>
            <a:b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4451" y="1545412"/>
            <a:ext cx="5843081" cy="2234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Методисты ЦППЛ проводят семинары по методической разработке для методистов/учителей.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Проводят открытые уроки силами специалистов ЦППЛ (количество уроков зависит от количества методистов/учителей, чтоб могли посетить)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Методисты 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учителя в своих школах проводят классные часы, а так же обучают других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72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5F8BDA8-49C3-AF4F-99FD-6D316CC4A24E}"/>
              </a:ext>
            </a:extLst>
          </p:cNvPr>
          <p:cNvSpPr/>
          <p:nvPr/>
        </p:nvSpPr>
        <p:spPr>
          <a:xfrm>
            <a:off x="-6018" y="0"/>
            <a:ext cx="4804160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9951" y="3716110"/>
            <a:ext cx="4572000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Основная идея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формирование ценностного отношения обучающихся к жизни и безопасности своей и окружающих людей.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9951" y="2545523"/>
            <a:ext cx="3996425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способствовать формированию у обучающихся основ личной безопасности и основ взаимопомощи.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9951" y="224937"/>
            <a:ext cx="4572000" cy="18783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Тематическое направление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социальное (безопасное поведение) и духовно-нравственное (помощь окружающим)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Целевая аудитория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ученики 1-4 классов в возрастной категории от 7 до 10 лет.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Островки безопасности» в «Пятерочках» помогли вернуться домой 1370  потерявшимся людям – Новости ритейла и розничной торговли | Retail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4" r="28680"/>
          <a:stretch/>
        </p:blipFill>
        <p:spPr bwMode="auto">
          <a:xfrm>
            <a:off x="4807974" y="-32781"/>
            <a:ext cx="4298970" cy="517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06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6477" y="3236388"/>
            <a:ext cx="8411497" cy="1852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Познакомить учеников с правилами безопасного поведения в городе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Научить предвидеть и прогнозировать небезопасные ситуации;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Формировать у обучающихся ответственное отношение к собственной жизни и здоровью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Развивать умения оберегать и ценить свою жизнь и жизнь других людей.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www.sostav.ru/images/news/2019/10/16/jk96nk6j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4"/>
          <a:stretch/>
        </p:blipFill>
        <p:spPr bwMode="auto">
          <a:xfrm>
            <a:off x="0" y="0"/>
            <a:ext cx="9144000" cy="319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84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96930" y="944766"/>
            <a:ext cx="4978888" cy="3253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данной темы обоснована тем, что с самого раннего детства детям прививают навыки безопасного поведения на воде, учат правилам дорожного движения, но очень редко упоминают о правилах безопасности в городе. Что делать, если ты потерялся? К кому можно обратиться за помощью? Как вести себя, если к тебе подошел незнакомец? Зачастую от этих простых правил зависит жизнь ребенка. Необходимо, чтобы каждый ребенок, с самого детства мог определить потенциально опасную ситуацию, знал и соблюдал правила безопасности сам и мог помочь в опасной ситуации другим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6" name="Picture 6" descr="Если ребенок потерялся - Милосердие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00" r="11406"/>
          <a:stretch/>
        </p:blipFill>
        <p:spPr bwMode="auto">
          <a:xfrm>
            <a:off x="0" y="0"/>
            <a:ext cx="340196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3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ятёрочка» и «ЛизаАлерт» - поисковый порта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570" y="428612"/>
            <a:ext cx="3949430" cy="270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78190" y="317363"/>
            <a:ext cx="4572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Статистика ДПСО «Лиза </a:t>
            </a:r>
            <a:r>
              <a:rPr lang="ru-RU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Алерт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78190" y="957218"/>
            <a:ext cx="6765810" cy="3756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 </a:t>
            </a:r>
            <a:r>
              <a:rPr lang="ru-RU" sz="11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Заявок 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поиск детей: 8582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Найден погиб: 498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найдены </a:t>
            </a:r>
            <a:r>
              <a:rPr lang="ru-RU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2022 год: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Заявок 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поиск детей: 3468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Найден погиб: 28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найден: </a:t>
            </a:r>
            <a:r>
              <a:rPr lang="ru-RU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41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ВАЖНО!</a:t>
            </a:r>
            <a:br>
              <a:rPr lang="ru-RU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среди </a:t>
            </a:r>
            <a:r>
              <a:rPr lang="ru-RU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"найден погиб" и "не найден" большинство это не криминал, а незнание (как показывает </a:t>
            </a:r>
            <a:r>
              <a:rPr lang="ru-RU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опыт </a:t>
            </a:r>
            <a:r>
              <a:rPr lang="ru-RU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профилактике - родители и дети не знают правил безопасности).</a:t>
            </a:r>
          </a:p>
        </p:txBody>
      </p:sp>
    </p:spTree>
    <p:extLst>
      <p:ext uri="{BB962C8B-B14F-4D97-AF65-F5344CB8AC3E}">
        <p14:creationId xmlns:p14="http://schemas.microsoft.com/office/powerpoint/2010/main" val="88632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28820" y="1360878"/>
            <a:ext cx="6230474" cy="4523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/>
              <a:t>Анастасия </a:t>
            </a:r>
            <a:r>
              <a:rPr lang="ru-RU" sz="1600" dirty="0" err="1" smtClean="0"/>
              <a:t>Плужникова</a:t>
            </a:r>
            <a:r>
              <a:rPr lang="ru-RU" sz="1600" dirty="0" smtClean="0"/>
              <a:t> </a:t>
            </a:r>
            <a:endParaRPr lang="ru-RU" sz="1600" dirty="0"/>
          </a:p>
          <a:p>
            <a:r>
              <a:rPr lang="ru-RU" sz="1600" dirty="0" smtClean="0"/>
              <a:t>Менеджер </a:t>
            </a:r>
            <a:r>
              <a:rPr lang="ru-RU" sz="1600" dirty="0"/>
              <a:t>по рекламным </a:t>
            </a:r>
            <a:r>
              <a:rPr lang="ru-RU" sz="1600" dirty="0" smtClean="0"/>
              <a:t>мероприятиям ТС «Пятёрочка»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Макрорегион  «ЮГ»</a:t>
            </a:r>
          </a:p>
          <a:p>
            <a:endParaRPr lang="ru-RU" sz="1600" dirty="0"/>
          </a:p>
          <a:p>
            <a:r>
              <a:rPr lang="ru-RU" sz="1600" dirty="0" smtClean="0"/>
              <a:t>+7</a:t>
            </a:r>
            <a:r>
              <a:rPr lang="ru-RU" sz="1600" dirty="0"/>
              <a:t> 989 518 52 </a:t>
            </a:r>
            <a:r>
              <a:rPr lang="ru-RU" sz="1600" dirty="0" smtClean="0"/>
              <a:t>82</a:t>
            </a:r>
          </a:p>
          <a:p>
            <a:r>
              <a:rPr lang="en-US" sz="1600" dirty="0" smtClean="0"/>
              <a:t>Anastasi.Pluzhnikova@x5.ru</a:t>
            </a:r>
            <a:endParaRPr lang="ru-RU" sz="16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3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 презентации_2021" id="{FE13F997-DD14-0148-982D-987E3B753D27}" vid="{004C7860-EEEA-9748-9E16-E364DD42C8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Office</Template>
  <TotalTime>16743</TotalTime>
  <Words>449</Words>
  <Application>Microsoft Office PowerPoint</Application>
  <PresentationFormat>Экран (16:9)</PresentationFormat>
  <Paragraphs>55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презентации №1</dc:title>
  <dc:creator>Microsoft Office User</dc:creator>
  <cp:lastModifiedBy>Admin</cp:lastModifiedBy>
  <cp:revision>49</cp:revision>
  <dcterms:created xsi:type="dcterms:W3CDTF">2021-06-25T08:52:28Z</dcterms:created>
  <dcterms:modified xsi:type="dcterms:W3CDTF">2022-06-01T14:31:44Z</dcterms:modified>
</cp:coreProperties>
</file>